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3" r:id="rId5"/>
    <p:sldId id="262" r:id="rId6"/>
    <p:sldId id="264" r:id="rId7"/>
    <p:sldId id="266" r:id="rId8"/>
    <p:sldId id="267" r:id="rId9"/>
    <p:sldId id="277" r:id="rId10"/>
    <p:sldId id="268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91C3D-D831-42E4-B436-FB63B3339C84}" type="datetimeFigureOut">
              <a:rPr lang="en-US" smtClean="0"/>
              <a:pPr/>
              <a:t>2/11/2019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98FB8-9D9A-4E88-B31F-5666211148A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1902" y="4500570"/>
            <a:ext cx="5072098" cy="1571636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Dr.T.Vimala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Associate Professor,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Department of Chemistry,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Seethalakshmi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Ramaswami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College,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Tiruchirappalli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620002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Tamil Nadu.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91625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14348" y="2643182"/>
            <a:ext cx="7772400" cy="115569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US" sz="4800" b="1" spc="50" dirty="0" smtClean="0">
                <a:ln w="11430">
                  <a:noFill/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ELECTROCYCLIC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 REACTIONS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84" y="4000504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MY SRC, MY PRIDE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10</a:t>
            </a:fld>
            <a:endParaRPr lang="en-IN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Woodward Hoffman  Rules For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Reactions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14279" y="2357431"/>
          <a:ext cx="8715438" cy="285751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905146"/>
                <a:gridCol w="2905146"/>
                <a:gridCol w="2905146"/>
              </a:tblGrid>
              <a:tr h="1323704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No. of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ground state  electrons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Thermal Reaction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Photochemical Reaction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6907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4n </a:t>
                      </a:r>
                      <a:r>
                        <a:rPr lang="el-GR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Conrotatory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Disrotatory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6907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(4n+2)</a:t>
                      </a:r>
                      <a:r>
                        <a:rPr lang="el-GR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π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Disrotatory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Conrotatory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215082"/>
            <a:ext cx="3162312" cy="506393"/>
          </a:xfrm>
        </p:spPr>
        <p:txBody>
          <a:bodyPr/>
          <a:lstStyle/>
          <a:p>
            <a:r>
              <a:rPr lang="en-IN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I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</a:p>
          <a:p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Vimala</a:t>
            </a:r>
            <a:endParaRPr lang="en-IN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142976" y="2000240"/>
            <a:ext cx="7162824" cy="3486159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13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Vijaya" pitchFamily="34" charset="0"/>
                <a:cs typeface="Vijaya" pitchFamily="34" charset="0"/>
              </a:rPr>
              <a:t>Thank You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11</a:t>
            </a:fld>
            <a:endParaRPr lang="en-IN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215082"/>
            <a:ext cx="3162312" cy="506393"/>
          </a:xfrm>
        </p:spPr>
        <p:txBody>
          <a:bodyPr/>
          <a:lstStyle/>
          <a:p>
            <a:r>
              <a:rPr lang="en-IN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I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</a:p>
          <a:p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Vimala</a:t>
            </a:r>
            <a:endParaRPr lang="en-IN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071538" y="1428736"/>
            <a:ext cx="7734328" cy="4714908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Reactions which proceed in a single concerted step via the formation of a cyclic transition state involving </a:t>
            </a:r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electrons are called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pericyclic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reactions.</a:t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Pericyclic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Reactions:</a:t>
            </a:r>
            <a:br>
              <a:rPr lang="en-US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reactions</a:t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000" dirty="0" err="1" smtClean="0">
                <a:latin typeface="Times New Roman" pitchFamily="18" charset="0"/>
                <a:cs typeface="Times New Roman" pitchFamily="18" charset="0"/>
              </a:rPr>
              <a:t>Cycloaddition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 reactions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Sigmatropic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rearrangement</a:t>
            </a:r>
            <a:endParaRPr lang="en-US" sz="3000" b="1" dirty="0">
              <a:solidFill>
                <a:srgbClr val="0066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2</a:t>
            </a:fld>
            <a:endParaRPr lang="en-IN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err="1" smtClean="0">
                <a:solidFill>
                  <a:schemeClr val="bg1"/>
                </a:solidFill>
                <a:latin typeface="Baskerville Old Face" pitchFamily="18" charset="0"/>
              </a:rPr>
              <a:t>Pericyclic</a:t>
            </a:r>
            <a:r>
              <a:rPr lang="en-US" sz="4400" b="1" dirty="0" smtClean="0">
                <a:solidFill>
                  <a:schemeClr val="bg1"/>
                </a:solidFill>
                <a:latin typeface="Baskerville Old Face" pitchFamily="18" charset="0"/>
              </a:rPr>
              <a:t>  Reactions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215082"/>
            <a:ext cx="3162312" cy="506393"/>
          </a:xfrm>
        </p:spPr>
        <p:txBody>
          <a:bodyPr/>
          <a:lstStyle/>
          <a:p>
            <a:r>
              <a:rPr lang="en-IN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I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</a:p>
          <a:p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Vimala</a:t>
            </a:r>
            <a:endParaRPr lang="en-IN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These are reversible reactions in which a compound with conjugated double bonds undergoes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cyclisation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In this process two pi- electrons are used to form a sigma bond.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3</a:t>
            </a:fld>
            <a:endParaRPr lang="en-IN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  <a:endParaRPr lang="en-IN" sz="4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FG28_000-003"/>
          <p:cNvPicPr>
            <a:picLocks noChangeAspect="1" noChangeArrowheads="1"/>
          </p:cNvPicPr>
          <p:nvPr/>
        </p:nvPicPr>
        <p:blipFill>
          <a:blip r:embed="rId3"/>
          <a:srcRect l="28120" t="35653" b="30531"/>
          <a:stretch>
            <a:fillRect/>
          </a:stretch>
        </p:blipFill>
        <p:spPr bwMode="auto">
          <a:xfrm>
            <a:off x="857224" y="3357562"/>
            <a:ext cx="7358114" cy="2571768"/>
          </a:xfrm>
          <a:prstGeom prst="rect">
            <a:avLst/>
          </a:prstGeom>
          <a:noFill/>
        </p:spPr>
      </p:pic>
      <p:sp>
        <p:nvSpPr>
          <p:cNvPr id="14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215082"/>
            <a:ext cx="3162312" cy="506393"/>
          </a:xfrm>
        </p:spPr>
        <p:txBody>
          <a:bodyPr/>
          <a:lstStyle/>
          <a:p>
            <a:r>
              <a:rPr lang="en-IN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I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</a:p>
          <a:p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T.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Vimala</a:t>
            </a:r>
            <a:endParaRPr lang="en-IN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00100" y="1428736"/>
            <a:ext cx="764386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HOMO and LUMO are called Frontier Molecular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(FMO).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reactions there is formation of a sigma bond at the two terminals of the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polyene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 Therefore the two terminals of the pi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of HOMO should be rotated for head on overlapping which results a sigma bond.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4</a:t>
            </a:fld>
            <a:endParaRPr lang="en-IN"/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Frontier Molecular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(FMO)</a:t>
            </a:r>
          </a:p>
          <a:p>
            <a:pPr algn="ctr">
              <a:spcBef>
                <a:spcPct val="0"/>
              </a:spcBef>
            </a:pP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(Kenichi Fukui)</a:t>
            </a:r>
            <a:endParaRPr lang="en-US" sz="4000" dirty="0" smtClean="0">
              <a:solidFill>
                <a:schemeClr val="bg1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215082"/>
            <a:ext cx="3162312" cy="506393"/>
          </a:xfrm>
        </p:spPr>
        <p:txBody>
          <a:bodyPr/>
          <a:lstStyle/>
          <a:p>
            <a:r>
              <a:rPr lang="en-IN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I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</a:p>
          <a:p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T.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Vimala</a:t>
            </a:r>
            <a:endParaRPr lang="en-IN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5</a:t>
            </a:fld>
            <a:endParaRPr lang="en-IN"/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Four </a:t>
            </a:r>
            <a:r>
              <a:rPr lang="el-GR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molecular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1,3-butadiene</a:t>
            </a:r>
            <a:endParaRPr lang="en-US" sz="4400" b="1" dirty="0" smtClean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 r="37895"/>
          <a:stretch>
            <a:fillRect/>
          </a:stretch>
        </p:blipFill>
        <p:spPr bwMode="auto">
          <a:xfrm>
            <a:off x="2000232" y="1643050"/>
            <a:ext cx="485778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5572132" y="1785926"/>
            <a:ext cx="285752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572132" y="2857496"/>
            <a:ext cx="285752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500694" y="3929066"/>
            <a:ext cx="285752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500694" y="5143512"/>
            <a:ext cx="285752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71406" y="3786190"/>
            <a:ext cx="3571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6200000">
            <a:off x="844728" y="3441497"/>
            <a:ext cx="1568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Energy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215082"/>
            <a:ext cx="3162312" cy="506393"/>
          </a:xfrm>
        </p:spPr>
        <p:txBody>
          <a:bodyPr/>
          <a:lstStyle/>
          <a:p>
            <a:r>
              <a:rPr lang="en-IN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I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</a:p>
          <a:p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T.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Vimala</a:t>
            </a:r>
            <a:endParaRPr lang="en-IN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14282" y="1643050"/>
            <a:ext cx="4714876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Conrotatory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two terminal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rotated in the same direction, either clockwise or anticlockwise.</a:t>
            </a: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Disrotatory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two terminal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rotated in the opposite direction.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6</a:t>
            </a:fld>
            <a:endParaRPr lang="en-IN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Cyclisation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Involving The Formation Of A New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Simga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Bond</a:t>
            </a:r>
            <a:endParaRPr lang="en-US" sz="4400" b="1" dirty="0" smtClean="0">
              <a:solidFill>
                <a:schemeClr val="bg1"/>
              </a:solidFill>
            </a:endParaRPr>
          </a:p>
        </p:txBody>
      </p:sp>
      <p:pic>
        <p:nvPicPr>
          <p:cNvPr id="9" name="Picture 103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t="8696" r="17586" b="17391"/>
          <a:stretch>
            <a:fillRect/>
          </a:stretch>
        </p:blipFill>
        <p:spPr bwMode="auto">
          <a:xfrm>
            <a:off x="4572000" y="1928802"/>
            <a:ext cx="425291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072198" y="2500306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conrotatory</a:t>
            </a:r>
            <a:endParaRPr lang="en-US" sz="1400" dirty="0"/>
          </a:p>
        </p:txBody>
      </p:sp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4"/>
          <a:srcRect t="20067"/>
          <a:stretch>
            <a:fillRect/>
          </a:stretch>
        </p:blipFill>
        <p:spPr bwMode="auto">
          <a:xfrm>
            <a:off x="5000628" y="4357694"/>
            <a:ext cx="3751263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4786314" y="3571876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HOMO of     1,3-butadiene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643306" y="6286521"/>
            <a:ext cx="3162312" cy="571479"/>
          </a:xfrm>
        </p:spPr>
        <p:txBody>
          <a:bodyPr/>
          <a:lstStyle/>
          <a:p>
            <a:r>
              <a:rPr lang="en-IN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I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</a:p>
          <a:p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T.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Vimala</a:t>
            </a:r>
            <a:endParaRPr lang="en-IN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7</a:t>
            </a:fld>
            <a:endParaRPr lang="en-IN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Cyclisation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1,3-butadiene  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 Thermal Process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030"/>
          <p:cNvPicPr>
            <a:picLocks noChangeAspect="1" noChangeArrowheads="1"/>
          </p:cNvPicPr>
          <p:nvPr/>
        </p:nvPicPr>
        <p:blipFill>
          <a:blip r:embed="rId3"/>
          <a:srcRect r="19545" b="16129"/>
          <a:stretch>
            <a:fillRect/>
          </a:stretch>
        </p:blipFill>
        <p:spPr bwMode="auto">
          <a:xfrm>
            <a:off x="785786" y="4357694"/>
            <a:ext cx="807249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4786314" y="450057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3600" baseline="-25000" dirty="0" smtClean="0"/>
              <a:t>Δ</a:t>
            </a:r>
            <a:endParaRPr lang="en-US" dirty="0"/>
          </a:p>
        </p:txBody>
      </p:sp>
      <p:pic>
        <p:nvPicPr>
          <p:cNvPr id="16" name="Content Placeholder 14" descr="image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6248" y="2285992"/>
            <a:ext cx="4465295" cy="1500198"/>
          </a:xfrm>
          <a:prstGeom prst="rect">
            <a:avLst/>
          </a:prstGeom>
        </p:spPr>
      </p:pic>
      <p:pic>
        <p:nvPicPr>
          <p:cNvPr id="11" name="Picture 10" descr="Untitled.png"/>
          <p:cNvPicPr>
            <a:picLocks noChangeAspect="1"/>
          </p:cNvPicPr>
          <p:nvPr/>
        </p:nvPicPr>
        <p:blipFill>
          <a:blip r:embed="rId5"/>
          <a:srcRect l="19784" t="21755" r="26194" b="18931"/>
          <a:stretch>
            <a:fillRect/>
          </a:stretch>
        </p:blipFill>
        <p:spPr>
          <a:xfrm>
            <a:off x="785786" y="1500174"/>
            <a:ext cx="3000396" cy="280037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429520" y="492919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215082"/>
            <a:ext cx="3162312" cy="506393"/>
          </a:xfrm>
        </p:spPr>
        <p:txBody>
          <a:bodyPr/>
          <a:lstStyle/>
          <a:p>
            <a:r>
              <a:rPr lang="en-IN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I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</a:p>
          <a:p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T.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Vimala</a:t>
            </a:r>
            <a:endParaRPr lang="en-IN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8</a:t>
            </a:fld>
            <a:endParaRPr lang="en-IN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Cyclisation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1,3-butadiene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 Photochemical Process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3"/>
          <a:srcRect t="22814"/>
          <a:stretch>
            <a:fillRect/>
          </a:stretch>
        </p:blipFill>
        <p:spPr bwMode="auto">
          <a:xfrm>
            <a:off x="285720" y="2571744"/>
            <a:ext cx="464347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2571736" y="314324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hʋ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00034" y="407194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3, HOMO</a:t>
            </a:r>
            <a:endParaRPr lang="en-US" baseline="-25000" dirty="0"/>
          </a:p>
        </p:txBody>
      </p:sp>
      <p:pic>
        <p:nvPicPr>
          <p:cNvPr id="17" name="Picture 16" descr="2.png"/>
          <p:cNvPicPr>
            <a:picLocks noChangeAspect="1"/>
          </p:cNvPicPr>
          <p:nvPr/>
        </p:nvPicPr>
        <p:blipFill>
          <a:blip r:embed="rId4"/>
          <a:srcRect l="5134" t="10457" r="56409" b="50000"/>
          <a:stretch>
            <a:fillRect/>
          </a:stretch>
        </p:blipFill>
        <p:spPr>
          <a:xfrm>
            <a:off x="5214942" y="1571612"/>
            <a:ext cx="3929058" cy="4286280"/>
          </a:xfrm>
          <a:prstGeom prst="rect">
            <a:avLst/>
          </a:prstGeom>
        </p:spPr>
      </p:pic>
      <p:sp>
        <p:nvSpPr>
          <p:cNvPr id="18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215082"/>
            <a:ext cx="3162312" cy="506393"/>
          </a:xfrm>
        </p:spPr>
        <p:txBody>
          <a:bodyPr/>
          <a:lstStyle/>
          <a:p>
            <a:r>
              <a:rPr lang="en-IN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I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</a:p>
          <a:p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Vimala</a:t>
            </a:r>
            <a:endParaRPr lang="en-IN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9</a:t>
            </a:fld>
            <a:endParaRPr lang="en-IN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Thermal And Photochemical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Cyclization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1,3,5-hexatriene</a:t>
            </a:r>
            <a:endParaRPr lang="en-IN" sz="4400" dirty="0"/>
          </a:p>
        </p:txBody>
      </p:sp>
      <p:pic>
        <p:nvPicPr>
          <p:cNvPr id="14" name="Picture 13" descr="New Doc 2018-09-27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1857364"/>
            <a:ext cx="7358114" cy="1857388"/>
          </a:xfrm>
          <a:prstGeom prst="rect">
            <a:avLst/>
          </a:prstGeom>
        </p:spPr>
      </p:pic>
      <p:pic>
        <p:nvPicPr>
          <p:cNvPr id="15" name="Picture 14" descr="New Doc 2018-09-27_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3786190"/>
            <a:ext cx="7500990" cy="2000264"/>
          </a:xfrm>
          <a:prstGeom prst="rect">
            <a:avLst/>
          </a:prstGeom>
        </p:spPr>
      </p:pic>
      <p:sp>
        <p:nvSpPr>
          <p:cNvPr id="8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215082"/>
            <a:ext cx="3162312" cy="506393"/>
          </a:xfrm>
        </p:spPr>
        <p:txBody>
          <a:bodyPr/>
          <a:lstStyle/>
          <a:p>
            <a:r>
              <a:rPr lang="en-IN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Electrocyclic</a:t>
            </a:r>
            <a:r>
              <a:rPr lang="en-I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</a:p>
          <a:p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Vimala</a:t>
            </a:r>
            <a:endParaRPr lang="en-IN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319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ELECTROCYCLIC REACTIONS</vt:lpstr>
      <vt:lpstr>Reactions which proceed in a single concerted step via the formation of a cyclic transition state involving π or σ electrons are called pericyclic reactions.    Types of Pericyclic Reactions: Electrocyclic reactions Cycloaddition reactions Sigmatropic rearrangement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ROBOTS  an Application of AI</dc:title>
  <dc:creator>admin</dc:creator>
  <cp:lastModifiedBy>Admin</cp:lastModifiedBy>
  <cp:revision>112</cp:revision>
  <dcterms:created xsi:type="dcterms:W3CDTF">2018-05-08T15:19:43Z</dcterms:created>
  <dcterms:modified xsi:type="dcterms:W3CDTF">2019-02-11T10:50:26Z</dcterms:modified>
</cp:coreProperties>
</file>